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9"/>
  </p:notesMasterIdLst>
  <p:sldIdLst>
    <p:sldId id="267" r:id="rId2"/>
    <p:sldId id="258" r:id="rId3"/>
    <p:sldId id="261" r:id="rId4"/>
    <p:sldId id="269" r:id="rId5"/>
    <p:sldId id="259" r:id="rId6"/>
    <p:sldId id="270" r:id="rId7"/>
    <p:sldId id="279" r:id="rId8"/>
    <p:sldId id="278" r:id="rId9"/>
    <p:sldId id="284" r:id="rId10"/>
    <p:sldId id="277" r:id="rId11"/>
    <p:sldId id="282" r:id="rId12"/>
    <p:sldId id="281" r:id="rId13"/>
    <p:sldId id="272" r:id="rId14"/>
    <p:sldId id="276" r:id="rId15"/>
    <p:sldId id="283" r:id="rId16"/>
    <p:sldId id="26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F2F2F2"/>
    <a:srgbClr val="FF7376"/>
    <a:srgbClr val="4CB8B4"/>
    <a:srgbClr val="FFCC58"/>
    <a:srgbClr val="EF85CC"/>
    <a:srgbClr val="FFFFFF"/>
    <a:srgbClr val="ABEE32"/>
    <a:srgbClr val="D5F070"/>
    <a:srgbClr val="7CD8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423AF7-6555-431D-865E-7E2A564F80D6}" type="datetimeFigureOut">
              <a:rPr lang="en-US"/>
              <a:t>10/18/2018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CE0A2E-DF24-48B5-BD8C-863D76A8B77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E0A2E-DF24-48B5-BD8C-863D76A8B77B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6941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E0A2E-DF24-48B5-BD8C-863D76A8B77B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9314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E0A2E-DF24-48B5-BD8C-863D76A8B77B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974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E0A2E-DF24-48B5-BD8C-863D76A8B77B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619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E0A2E-DF24-48B5-BD8C-863D76A8B77B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405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E0A2E-DF24-48B5-BD8C-863D76A8B77B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53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E0A2E-DF24-48B5-BD8C-863D76A8B77B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6534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E0A2E-DF24-48B5-BD8C-863D76A8B77B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3797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E0A2E-DF24-48B5-BD8C-863D76A8B77B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2629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E0A2E-DF24-48B5-BD8C-863D76A8B77B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8312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E0A2E-DF24-48B5-BD8C-863D76A8B77B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315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F1FA7AC5-6045-4418-8E60-F48788734473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738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522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080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344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167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904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919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566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242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694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F1FA7AC5-6045-4418-8E60-F48788734473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826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F1FA7AC5-6045-4418-8E60-F48788734473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980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9483" y="1237957"/>
            <a:ext cx="4023360" cy="5092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204" y="0"/>
            <a:ext cx="8018585" cy="6910075"/>
          </a:xfrm>
          <a:prstGeom prst="rect">
            <a:avLst/>
          </a:prstGeom>
          <a:solidFill>
            <a:srgbClr val="FFCC58"/>
          </a:solidFill>
        </p:spPr>
      </p:pic>
      <p:sp>
        <p:nvSpPr>
          <p:cNvPr id="13" name="TextBox 12"/>
          <p:cNvSpPr txBox="1"/>
          <p:nvPr/>
        </p:nvSpPr>
        <p:spPr>
          <a:xfrm>
            <a:off x="8764172" y="2616591"/>
            <a:ext cx="3742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876714" y="1900765"/>
            <a:ext cx="284167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2F2F2"/>
                </a:solidFill>
                <a:latin typeface="Montserrat Alternates SemiBold" panose="00000700000000000000" pitchFamily="50" charset="0"/>
              </a:rPr>
              <a:t>Chris</a:t>
            </a:r>
          </a:p>
          <a:p>
            <a:r>
              <a:rPr lang="en-US" sz="2800" dirty="0">
                <a:solidFill>
                  <a:srgbClr val="F2F2F2"/>
                </a:solidFill>
                <a:latin typeface="Montserrat Alternates SemiBold" panose="00000700000000000000" pitchFamily="50" charset="0"/>
              </a:rPr>
              <a:t>Bellagamba</a:t>
            </a:r>
          </a:p>
          <a:p>
            <a:r>
              <a:rPr lang="en-US" sz="2800" dirty="0">
                <a:solidFill>
                  <a:srgbClr val="F2F2F2"/>
                </a:solidFill>
                <a:latin typeface="Montserrat Alternates SemiBold" panose="00000700000000000000" pitchFamily="50" charset="0"/>
              </a:rPr>
              <a:t>AA/STEM</a:t>
            </a:r>
          </a:p>
          <a:p>
            <a:endParaRPr lang="en-US" sz="2800" dirty="0">
              <a:solidFill>
                <a:srgbClr val="F2F2F2"/>
              </a:solidFill>
              <a:latin typeface="Montserrat Alternates SemiBold" panose="00000700000000000000" pitchFamily="50" charset="0"/>
            </a:endParaRPr>
          </a:p>
          <a:p>
            <a:endParaRPr lang="en-US" sz="2800" dirty="0">
              <a:solidFill>
                <a:srgbClr val="F2F2F2"/>
              </a:solidFill>
              <a:latin typeface="Montserrat Alternates SemiBold" panose="00000700000000000000" pitchFamily="50" charset="0"/>
            </a:endParaRPr>
          </a:p>
          <a:p>
            <a:r>
              <a:rPr lang="en-US" sz="2800" dirty="0">
                <a:solidFill>
                  <a:srgbClr val="F2F2F2"/>
                </a:solidFill>
                <a:latin typeface="Montserrat Alternates SemiBold" panose="00000700000000000000" pitchFamily="50" charset="0"/>
              </a:rPr>
              <a:t>Kat Fowler</a:t>
            </a:r>
          </a:p>
          <a:p>
            <a:r>
              <a:rPr lang="en-US" sz="2800" dirty="0">
                <a:solidFill>
                  <a:srgbClr val="F2F2F2"/>
                </a:solidFill>
                <a:latin typeface="Montserrat Alternates SemiBold" panose="00000700000000000000" pitchFamily="50" charset="0"/>
              </a:rPr>
              <a:t>METI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7D25E9-FD83-4998-B3B5-A12ED101BBDA}"/>
              </a:ext>
            </a:extLst>
          </p:cNvPr>
          <p:cNvSpPr/>
          <p:nvPr/>
        </p:nvSpPr>
        <p:spPr>
          <a:xfrm>
            <a:off x="3647090" y="1237957"/>
            <a:ext cx="4177053" cy="475448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E8319D-13F7-499C-8E6E-262B33BBE1FC}"/>
              </a:ext>
            </a:extLst>
          </p:cNvPr>
          <p:cNvSpPr txBox="1"/>
          <p:nvPr/>
        </p:nvSpPr>
        <p:spPr>
          <a:xfrm>
            <a:off x="3816365" y="500381"/>
            <a:ext cx="421464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4CB8B4"/>
                </a:solidFill>
                <a:highlight>
                  <a:srgbClr val="F2F2F2"/>
                </a:highlight>
                <a:latin typeface="Bahnschrift SemiBold" panose="020B0502040204020203" pitchFamily="34" charset="0"/>
              </a:rPr>
              <a:t>Using	 </a:t>
            </a:r>
            <a:r>
              <a:rPr lang="en-US" sz="7200" b="1" dirty="0">
                <a:solidFill>
                  <a:srgbClr val="FF7376"/>
                </a:solidFill>
                <a:highlight>
                  <a:srgbClr val="F2F2F2"/>
                </a:highlight>
                <a:latin typeface="Bahnschrift SemiBold" panose="020B0502040204020203" pitchFamily="34" charset="0"/>
              </a:rPr>
              <a:t>STEM</a:t>
            </a:r>
            <a:r>
              <a:rPr lang="en-US" sz="7200" b="1" dirty="0">
                <a:solidFill>
                  <a:srgbClr val="4CB8B4"/>
                </a:solidFill>
                <a:highlight>
                  <a:srgbClr val="F2F2F2"/>
                </a:highlight>
                <a:latin typeface="Bahnschrift SemiBold" panose="020B0502040204020203" pitchFamily="34" charset="0"/>
              </a:rPr>
              <a:t> for Entry		 Events in PBL</a:t>
            </a:r>
            <a:endParaRPr lang="en-US" sz="7200" dirty="0">
              <a:solidFill>
                <a:srgbClr val="4CB8B4"/>
              </a:solidFill>
              <a:highlight>
                <a:srgbClr val="F2F2F2"/>
              </a:highlight>
              <a:latin typeface="Bahnschrift SemiBold" panose="020B0502040204020203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16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D6EA1A26-163F-4F15-91F4-F2C51AC9C1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Image result for northern lights">
            <a:extLst>
              <a:ext uri="{FF2B5EF4-FFF2-40B4-BE49-F238E27FC236}">
                <a16:creationId xmlns:a16="http://schemas.microsoft.com/office/drawing/2014/main" id="{2E8F982F-3A93-48BA-BB14-D21B45791F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3" r="14389" b="-1"/>
          <a:stretch/>
        </p:blipFill>
        <p:spPr bwMode="auto">
          <a:xfrm>
            <a:off x="633999" y="640080"/>
            <a:ext cx="6278529" cy="558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5639E-30DA-4A45-9DF0-DE246D4A6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1280" y="895773"/>
            <a:ext cx="3975100" cy="335809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4000" b="1" dirty="0">
                <a:latin typeface="Sitka Banner" panose="02000505000000020004" pitchFamily="2" charset="0"/>
              </a:rPr>
              <a:t>Google Expeditions</a:t>
            </a:r>
          </a:p>
          <a:p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>
                <a:latin typeface="Sitka Banner" panose="02000505000000020004" pitchFamily="2" charset="0"/>
              </a:rPr>
              <a:t>Aurora Borealis – Guided Exploration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3200" dirty="0">
              <a:latin typeface="Sitka Banner" panose="02000505000000020004" pitchFamily="2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>
                <a:latin typeface="Sitka Banner" panose="02000505000000020004" pitchFamily="2" charset="0"/>
              </a:rPr>
              <a:t>4</a:t>
            </a:r>
            <a:r>
              <a:rPr lang="en-US" sz="3200" baseline="30000" dirty="0">
                <a:latin typeface="Sitka Banner" panose="02000505000000020004" pitchFamily="2" charset="0"/>
              </a:rPr>
              <a:t>th</a:t>
            </a:r>
            <a:r>
              <a:rPr lang="en-US" sz="3200" dirty="0">
                <a:latin typeface="Sitka Banner" panose="02000505000000020004" pitchFamily="2" charset="0"/>
              </a:rPr>
              <a:t> Grade GSE- Light and Color</a:t>
            </a:r>
          </a:p>
          <a:p>
            <a:pPr marL="0" indent="0">
              <a:buNone/>
            </a:pPr>
            <a:endParaRPr lang="en-US" dirty="0">
              <a:latin typeface="Sitka Banner" panose="02000505000000020004" pitchFamily="2" charset="0"/>
            </a:endParaRPr>
          </a:p>
          <a:p>
            <a:endParaRPr lang="en-US" dirty="0">
              <a:latin typeface="Sitka Banner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559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ED82C-D645-43C4-97E9-3EB995A2F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3-d Images- Markers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FE6E328-F94C-4022-B7DC-ED76064AEA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74" y="2157731"/>
            <a:ext cx="5022849" cy="3767137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6D3387-9F14-49BC-A22A-22E7C24530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079" y="2157731"/>
            <a:ext cx="5079269" cy="380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914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729BB-8550-433D-A65A-33B7F67C2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</p:spPr>
        <p:txBody>
          <a:bodyPr>
            <a:normAutofit/>
          </a:bodyPr>
          <a:lstStyle/>
          <a:p>
            <a:r>
              <a:rPr lang="en-US"/>
              <a:t>Google Expeditions Linked to Standards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CEEEA-AFF0-4F11-B2CF-EA25B9F2D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2011680"/>
            <a:ext cx="6875611" cy="3766185"/>
          </a:xfrm>
        </p:spPr>
        <p:txBody>
          <a:bodyPr>
            <a:normAutofit/>
          </a:bodyPr>
          <a:lstStyle/>
          <a:p>
            <a:r>
              <a:rPr lang="en-US" dirty="0"/>
              <a:t>K-Careers/Community Helpers</a:t>
            </a:r>
          </a:p>
          <a:p>
            <a:r>
              <a:rPr lang="en-US" dirty="0"/>
              <a:t>1- National Parks</a:t>
            </a:r>
          </a:p>
          <a:p>
            <a:r>
              <a:rPr lang="en-US" dirty="0"/>
              <a:t>2-How People Use Natural Resources</a:t>
            </a:r>
          </a:p>
          <a:p>
            <a:r>
              <a:rPr lang="en-US" dirty="0"/>
              <a:t>3- Regions/Landscapes</a:t>
            </a:r>
          </a:p>
          <a:p>
            <a:r>
              <a:rPr lang="en-US" dirty="0"/>
              <a:t>4-American Expands West</a:t>
            </a:r>
          </a:p>
          <a:p>
            <a:r>
              <a:rPr lang="en-US" dirty="0"/>
              <a:t>5- Grand Canyon, Ellis Island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EDD0BF-48E4-4BAB-A00A-BCD04B730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6499" y="2158761"/>
            <a:ext cx="3383936" cy="353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890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01927" y="1469569"/>
            <a:ext cx="6020971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Subway Novella" pitchFamily="2" charset="0"/>
              </a:rPr>
              <a:t>Entry Event:</a:t>
            </a:r>
          </a:p>
          <a:p>
            <a:r>
              <a:rPr lang="en-US" sz="6600" u="sng" dirty="0">
                <a:latin typeface="Subway Novella" pitchFamily="2" charset="0"/>
              </a:rPr>
              <a:t>Push and Pull</a:t>
            </a:r>
          </a:p>
          <a:p>
            <a:r>
              <a:rPr lang="en-US" sz="4400" dirty="0">
                <a:latin typeface="Subway Novella" pitchFamily="2" charset="0"/>
              </a:rPr>
              <a:t>With </a:t>
            </a:r>
            <a:r>
              <a:rPr lang="en-US" sz="4400" dirty="0" err="1">
                <a:latin typeface="Subway Novella" pitchFamily="2" charset="0"/>
              </a:rPr>
              <a:t>Spheros</a:t>
            </a:r>
            <a:r>
              <a:rPr lang="en-US" sz="4400" dirty="0">
                <a:latin typeface="Subway Novella" pitchFamily="2" charset="0"/>
              </a:rPr>
              <a:t> and Legos</a:t>
            </a:r>
          </a:p>
          <a:p>
            <a:endParaRPr lang="en-US" sz="6600" u="sng" dirty="0">
              <a:latin typeface="Subway Novell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487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892" y="1403015"/>
            <a:ext cx="2316135" cy="50350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90871" y="-76676"/>
            <a:ext cx="92404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latin typeface="Subway Novella" pitchFamily="2" charset="0"/>
              </a:rPr>
              <a:t>Break Out: Goldilocks and the Just Right Planet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687579" y="1738860"/>
            <a:ext cx="5396460" cy="1144248"/>
            <a:chOff x="3687579" y="1738860"/>
            <a:chExt cx="5396460" cy="1144248"/>
          </a:xfrm>
        </p:grpSpPr>
        <p:sp>
          <p:nvSpPr>
            <p:cNvPr id="5" name="Rectangle 4"/>
            <p:cNvSpPr/>
            <p:nvPr/>
          </p:nvSpPr>
          <p:spPr>
            <a:xfrm>
              <a:off x="3687579" y="1738860"/>
              <a:ext cx="1079292" cy="113925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004747" y="1738860"/>
              <a:ext cx="1079292" cy="113925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745635" y="1743857"/>
              <a:ext cx="1079292" cy="113925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846163" y="1738860"/>
              <a:ext cx="1079292" cy="113925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925455" y="1741358"/>
              <a:ext cx="1079292" cy="113925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687579" y="3000532"/>
            <a:ext cx="5396460" cy="1144248"/>
            <a:chOff x="3687579" y="1738860"/>
            <a:chExt cx="5396460" cy="1144248"/>
          </a:xfrm>
        </p:grpSpPr>
        <p:sp>
          <p:nvSpPr>
            <p:cNvPr id="12" name="Rectangle 11"/>
            <p:cNvSpPr/>
            <p:nvPr/>
          </p:nvSpPr>
          <p:spPr>
            <a:xfrm>
              <a:off x="3687579" y="1738860"/>
              <a:ext cx="1079292" cy="113925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004747" y="1738860"/>
              <a:ext cx="1079292" cy="113925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745635" y="1743857"/>
              <a:ext cx="1079292" cy="113925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846163" y="1738860"/>
              <a:ext cx="1079292" cy="113925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925455" y="1741358"/>
              <a:ext cx="1079292" cy="113925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3687579" y="4257207"/>
            <a:ext cx="85443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373656" y="4257207"/>
            <a:ext cx="85443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511881" y="4257207"/>
            <a:ext cx="85443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708111" y="5284034"/>
            <a:ext cx="85443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228095" y="5284034"/>
            <a:ext cx="85443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366320" y="5289031"/>
            <a:ext cx="85443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519217" y="5284034"/>
            <a:ext cx="85443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007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485B976C-17EF-415B-B03C-BAF9443B9D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70FB2C90-ED23-4A88-A264-6E2E845755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43E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1F7311-62D6-4753-B461-3943E449B2BB}"/>
              </a:ext>
            </a:extLst>
          </p:cNvPr>
          <p:cNvSpPr txBox="1"/>
          <p:nvPr/>
        </p:nvSpPr>
        <p:spPr>
          <a:xfrm>
            <a:off x="609601" y="4385066"/>
            <a:ext cx="10923638" cy="13176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500" spc="-12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Bloxels- Creating Fairy Tales </a:t>
            </a:r>
          </a:p>
        </p:txBody>
      </p:sp>
      <p:pic>
        <p:nvPicPr>
          <p:cNvPr id="3074" name="Picture 2" descr="Image result for bloxels">
            <a:extLst>
              <a:ext uri="{FF2B5EF4-FFF2-40B4-BE49-F238E27FC236}">
                <a16:creationId xmlns:a16="http://schemas.microsoft.com/office/drawing/2014/main" id="{FB15C093-0EE4-4B82-83E5-164704A77E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81" r="1" b="1"/>
          <a:stretch/>
        </p:blipFill>
        <p:spPr bwMode="auto">
          <a:xfrm>
            <a:off x="253999" y="723398"/>
            <a:ext cx="2936242" cy="209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F37009-629E-49A4-8C14-3460549856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00"/>
          <a:stretch/>
        </p:blipFill>
        <p:spPr>
          <a:xfrm>
            <a:off x="8183877" y="310705"/>
            <a:ext cx="3793071" cy="26399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1ADD6F-16FF-4C86-84C0-1CA93A28F7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346" y="1319994"/>
            <a:ext cx="4348480" cy="326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363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3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hoto May 04, 4 31 20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3258" y="-1015129"/>
            <a:ext cx="7896668" cy="787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3543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4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3218" y="253216"/>
            <a:ext cx="116621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Subway Novella" pitchFamily="2" charset="0"/>
              </a:rPr>
              <a:t>Let’s Dive into some more examples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3328" y="3116768"/>
            <a:ext cx="93550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odoni MT" panose="02070603080606020203" pitchFamily="18" charset="0"/>
              </a:rPr>
              <a:t>Examples of PBL’s per grade level are spread throughout the room</a:t>
            </a:r>
          </a:p>
        </p:txBody>
      </p:sp>
    </p:spTree>
    <p:extLst>
      <p:ext uri="{BB962C8B-B14F-4D97-AF65-F5344CB8AC3E}">
        <p14:creationId xmlns:p14="http://schemas.microsoft.com/office/powerpoint/2010/main" val="3605423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1876" y="-42508"/>
            <a:ext cx="12219654" cy="1352153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>
            <a:noAutofit/>
          </a:bodyPr>
          <a:lstStyle/>
          <a:p>
            <a:pPr algn="ctr"/>
            <a:r>
              <a:rPr lang="en-US" sz="8000" b="1" dirty="0">
                <a:solidFill>
                  <a:srgbClr val="7030A0"/>
                </a:solidFill>
                <a:latin typeface="A Gentle Touch" panose="02000603000000000000" pitchFamily="2" charset="0"/>
                <a:ea typeface="A Gentle Touch" panose="02000603000000000000" pitchFamily="2" charset="0"/>
              </a:rPr>
              <a:t>Project Based Learning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1032055" y="1949104"/>
            <a:ext cx="99317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latin typeface="Bodoni MT" panose="020706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Project Based Learning (PBL) is an authentic and engaging approach for students to learn the standards in a meaningful way that provides </a:t>
            </a:r>
            <a:r>
              <a:rPr lang="en-US" sz="3600" b="1" dirty="0">
                <a:latin typeface="Bodoni MT" panose="020706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real-world relevance</a:t>
            </a:r>
            <a:r>
              <a:rPr lang="en-US" sz="3600" dirty="0">
                <a:latin typeface="Bodoni MT" panose="020706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for learning. PBL is student centered and learning happens </a:t>
            </a:r>
            <a:r>
              <a:rPr lang="en-US" sz="3600" b="1" dirty="0">
                <a:latin typeface="Bodoni MT" panose="020706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throughout</a:t>
            </a:r>
            <a:r>
              <a:rPr lang="en-US" sz="3600" dirty="0">
                <a:latin typeface="Bodoni MT" panose="020706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 entire process. PBL promotes life-long learning, </a:t>
            </a:r>
            <a:r>
              <a:rPr lang="en-US" sz="3600" b="1" dirty="0">
                <a:latin typeface="Bodoni MT" panose="020706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critical thinking</a:t>
            </a:r>
            <a:r>
              <a:rPr lang="en-US" sz="3600" dirty="0">
                <a:latin typeface="Bodoni MT" panose="020706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and creates students that are college and career ready.</a:t>
            </a:r>
          </a:p>
        </p:txBody>
      </p:sp>
    </p:spTree>
    <p:extLst>
      <p:ext uri="{BB962C8B-B14F-4D97-AF65-F5344CB8AC3E}">
        <p14:creationId xmlns:p14="http://schemas.microsoft.com/office/powerpoint/2010/main" val="3828519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4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3218" y="253216"/>
            <a:ext cx="116621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Subway Novella" pitchFamily="2" charset="0"/>
              </a:rPr>
              <a:t>What’s the PURPOSE of a STEM Education?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06768" y="2192208"/>
            <a:ext cx="935501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odoni MT" panose="02070603080606020203" pitchFamily="18" charset="0"/>
              </a:rPr>
              <a:t>As a group, come up with the </a:t>
            </a:r>
            <a:r>
              <a:rPr lang="en-US" sz="4000" b="1" dirty="0">
                <a:latin typeface="Bodoni MT" panose="02070603080606020203" pitchFamily="18" charset="0"/>
              </a:rPr>
              <a:t>one word </a:t>
            </a:r>
            <a:r>
              <a:rPr lang="en-US" sz="4000" dirty="0">
                <a:latin typeface="Bodoni MT" panose="02070603080606020203" pitchFamily="18" charset="0"/>
              </a:rPr>
              <a:t>that best described STEM.</a:t>
            </a:r>
          </a:p>
          <a:p>
            <a:endParaRPr lang="en-US" sz="4000" dirty="0">
              <a:latin typeface="Bodoni MT" panose="02070603080606020203" pitchFamily="18" charset="0"/>
            </a:endParaRPr>
          </a:p>
          <a:p>
            <a:r>
              <a:rPr lang="en-US" sz="4000" dirty="0">
                <a:latin typeface="Bodoni MT" panose="02070603080606020203" pitchFamily="18" charset="0"/>
              </a:rPr>
              <a:t>Work together to write the word.  </a:t>
            </a:r>
            <a:r>
              <a:rPr lang="en-US" sz="4000" b="1" dirty="0">
                <a:latin typeface="Bodoni MT" panose="02070603080606020203" pitchFamily="18" charset="0"/>
              </a:rPr>
              <a:t>You can only touch the string. </a:t>
            </a:r>
          </a:p>
        </p:txBody>
      </p:sp>
    </p:spTree>
    <p:extLst>
      <p:ext uri="{BB962C8B-B14F-4D97-AF65-F5344CB8AC3E}">
        <p14:creationId xmlns:p14="http://schemas.microsoft.com/office/powerpoint/2010/main" val="194249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64701" y="492368"/>
            <a:ext cx="476894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Subway Novella" pitchFamily="2" charset="0"/>
              </a:rPr>
              <a:t>What’s the </a:t>
            </a:r>
          </a:p>
          <a:p>
            <a:r>
              <a:rPr lang="en-US" sz="7200" dirty="0">
                <a:solidFill>
                  <a:srgbClr val="EF85CC"/>
                </a:solidFill>
                <a:latin typeface="Subway Novella" pitchFamily="2" charset="0"/>
              </a:rPr>
              <a:t>PURPOSE</a:t>
            </a:r>
          </a:p>
          <a:p>
            <a:r>
              <a:rPr lang="en-US" sz="7200" dirty="0">
                <a:latin typeface="Subway Novella" pitchFamily="2" charset="0"/>
              </a:rPr>
              <a:t>of an </a:t>
            </a:r>
          </a:p>
          <a:p>
            <a:r>
              <a:rPr lang="en-US" sz="7200" dirty="0">
                <a:solidFill>
                  <a:srgbClr val="FFCC58"/>
                </a:solidFill>
                <a:latin typeface="Subway Novella" pitchFamily="2" charset="0"/>
              </a:rPr>
              <a:t>ENTRY</a:t>
            </a:r>
          </a:p>
          <a:p>
            <a:r>
              <a:rPr lang="en-US" sz="7200" dirty="0">
                <a:solidFill>
                  <a:srgbClr val="FFCC58"/>
                </a:solidFill>
                <a:latin typeface="Subway Novella" pitchFamily="2" charset="0"/>
              </a:rPr>
              <a:t>EVENT</a:t>
            </a:r>
            <a:r>
              <a:rPr lang="en-US" sz="7200" dirty="0">
                <a:latin typeface="Subway Novella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61779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effectLst/>
        </p:spPr>
      </p:sp>
      <p:sp>
        <p:nvSpPr>
          <p:cNvPr id="17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932" y="73573"/>
            <a:ext cx="5496732" cy="70993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3504" y="770467"/>
            <a:ext cx="3467051" cy="335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6000" spc="-12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Graphic from www.p21.org</a:t>
            </a:r>
          </a:p>
        </p:txBody>
      </p:sp>
    </p:spTree>
    <p:extLst>
      <p:ext uri="{BB962C8B-B14F-4D97-AF65-F5344CB8AC3E}">
        <p14:creationId xmlns:p14="http://schemas.microsoft.com/office/powerpoint/2010/main" val="2805973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219654" cy="1416676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7000" b="1" dirty="0">
              <a:solidFill>
                <a:srgbClr val="7030A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22362" y="292839"/>
            <a:ext cx="858129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Subway Novella" pitchFamily="2" charset="0"/>
              </a:rPr>
              <a:t>Entry Event: Balloon Towers</a:t>
            </a:r>
          </a:p>
        </p:txBody>
      </p:sp>
      <p:sp>
        <p:nvSpPr>
          <p:cNvPr id="3" name="Rectangle 2"/>
          <p:cNvSpPr/>
          <p:nvPr/>
        </p:nvSpPr>
        <p:spPr>
          <a:xfrm>
            <a:off x="509189" y="2206472"/>
            <a:ext cx="1095873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Bodoni MT" panose="02070603080606020203" pitchFamily="18" charset="0"/>
              </a:rPr>
              <a:t>Build the tallest free standing balloon tower in 10 minutes.</a:t>
            </a:r>
          </a:p>
          <a:p>
            <a:endParaRPr lang="en-US" sz="3200" dirty="0">
              <a:latin typeface="Bodoni MT" panose="02070603080606020203" pitchFamily="18" charset="0"/>
            </a:endParaRPr>
          </a:p>
          <a:p>
            <a:r>
              <a:rPr lang="en-US" sz="3200" dirty="0">
                <a:latin typeface="Bodoni MT" panose="02070603080606020203" pitchFamily="18" charset="0"/>
              </a:rPr>
              <a:t>Clarifications:</a:t>
            </a:r>
          </a:p>
          <a:p>
            <a:r>
              <a:rPr lang="en-US" sz="3200" dirty="0">
                <a:latin typeface="Bodoni MT" panose="02070603080606020203" pitchFamily="18" charset="0"/>
              </a:rPr>
              <a:t>-Must stand after time is called</a:t>
            </a:r>
          </a:p>
          <a:p>
            <a:r>
              <a:rPr lang="en-US" sz="3200" dirty="0">
                <a:latin typeface="Bodoni MT" panose="02070603080606020203" pitchFamily="18" charset="0"/>
              </a:rPr>
              <a:t>-Everyone has the same number of balloons</a:t>
            </a:r>
          </a:p>
          <a:p>
            <a:endParaRPr lang="en-US" sz="3200" dirty="0">
              <a:latin typeface="Bodoni MT" panose="02070603080606020203" pitchFamily="18" charset="0"/>
            </a:endParaRPr>
          </a:p>
          <a:p>
            <a:endParaRPr lang="en-US" sz="3200" dirty="0">
              <a:latin typeface="Bodoni MT" panose="02070603080606020203" pitchFamily="18" charset="0"/>
            </a:endParaRPr>
          </a:p>
          <a:p>
            <a:endParaRPr lang="en-US" sz="3200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382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balloons">
            <a:extLst>
              <a:ext uri="{FF2B5EF4-FFF2-40B4-BE49-F238E27FC236}">
                <a16:creationId xmlns:a16="http://schemas.microsoft.com/office/drawing/2014/main" id="{BCC27AB3-1DA2-44D1-9A20-155A51EB1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219654" cy="1416676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7000" b="1" dirty="0">
              <a:solidFill>
                <a:srgbClr val="7030A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22362" y="292839"/>
            <a:ext cx="85812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latin typeface="Subway Novella" pitchFamily="2" charset="0"/>
              </a:rPr>
              <a:t>Balloon Towers</a:t>
            </a:r>
          </a:p>
        </p:txBody>
      </p:sp>
      <p:sp>
        <p:nvSpPr>
          <p:cNvPr id="3" name="Rectangle 2"/>
          <p:cNvSpPr/>
          <p:nvPr/>
        </p:nvSpPr>
        <p:spPr>
          <a:xfrm>
            <a:off x="211015" y="1709515"/>
            <a:ext cx="109587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>
              <a:latin typeface="Bodoni MT" panose="02070603080606020203" pitchFamily="18" charset="0"/>
            </a:endParaRPr>
          </a:p>
          <a:p>
            <a:endParaRPr lang="en-US" sz="3200" dirty="0">
              <a:latin typeface="Bodoni MT" panose="02070603080606020203" pitchFamily="18" charset="0"/>
            </a:endParaRPr>
          </a:p>
          <a:p>
            <a:endParaRPr lang="en-US" sz="3200" dirty="0">
              <a:latin typeface="Bodoni MT" panose="02070603080606020203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7FC511-7867-4096-A2E4-2FE9560930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361" y="1590246"/>
            <a:ext cx="5423299" cy="42241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1701773-97C6-4A35-8D9B-898EA7DB9A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2722" y="3001617"/>
            <a:ext cx="5803964" cy="374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553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14036" y="5368031"/>
            <a:ext cx="9808706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spc="-120" dirty="0">
                <a:solidFill>
                  <a:srgbClr val="51A68C"/>
                </a:solidFill>
                <a:latin typeface="+mj-lt"/>
                <a:ea typeface="+mj-ea"/>
                <a:cs typeface="+mj-cs"/>
              </a:rPr>
              <a:t>https://www.symmetrymagazine.org/article/rewiring-stem-education</a:t>
            </a:r>
          </a:p>
        </p:txBody>
      </p:sp>
      <p:pic>
        <p:nvPicPr>
          <p:cNvPr id="1026" name="Picture 2" descr="Illustration of scientists winning a prize">
            <a:extLst>
              <a:ext uri="{FF2B5EF4-FFF2-40B4-BE49-F238E27FC236}">
                <a16:creationId xmlns:a16="http://schemas.microsoft.com/office/drawing/2014/main" id="{D5526D8B-5A14-400A-807B-138C2D76A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977" y="1273218"/>
            <a:ext cx="7406103" cy="416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41EA8D3-DBEA-4A2A-AD38-5794A57089D2}"/>
              </a:ext>
            </a:extLst>
          </p:cNvPr>
          <p:cNvSpPr txBox="1"/>
          <p:nvPr/>
        </p:nvSpPr>
        <p:spPr>
          <a:xfrm>
            <a:off x="2809461" y="402424"/>
            <a:ext cx="76276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6699FF"/>
                </a:solidFill>
              </a:rPr>
              <a:t>Building Your Classroom Community</a:t>
            </a:r>
          </a:p>
        </p:txBody>
      </p:sp>
    </p:spTree>
    <p:extLst>
      <p:ext uri="{BB962C8B-B14F-4D97-AF65-F5344CB8AC3E}">
        <p14:creationId xmlns:p14="http://schemas.microsoft.com/office/powerpoint/2010/main" val="2365823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7699994-F930-4BD1-804C-3E97736C34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05E3040-CB0E-4155-9346-CDC0387592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DE785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For good ideas and true innovation, you need human interaction, conflict, argument, debate. - Margaret Heffernan">
            <a:extLst>
              <a:ext uri="{FF2B5EF4-FFF2-40B4-BE49-F238E27FC236}">
                <a16:creationId xmlns:a16="http://schemas.microsoft.com/office/drawing/2014/main" id="{E5476598-0A77-43CF-A41B-ED8D5D25F8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1" r="1" b="1"/>
          <a:stretch/>
        </p:blipFill>
        <p:spPr bwMode="auto">
          <a:xfrm>
            <a:off x="643467" y="643467"/>
            <a:ext cx="10905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562181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270</Words>
  <Application>Microsoft Office PowerPoint</Application>
  <PresentationFormat>Widescreen</PresentationFormat>
  <Paragraphs>62</Paragraphs>
  <Slides>17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 Gentle Touch</vt:lpstr>
      <vt:lpstr>Arial</vt:lpstr>
      <vt:lpstr>Bahnschrift SemiBold</vt:lpstr>
      <vt:lpstr>Bodoni MT</vt:lpstr>
      <vt:lpstr>Calibri</vt:lpstr>
      <vt:lpstr>Calibri Light</vt:lpstr>
      <vt:lpstr>Montserrat Alternates SemiBold</vt:lpstr>
      <vt:lpstr>Sitka Banner</vt:lpstr>
      <vt:lpstr>Subway Novella</vt:lpstr>
      <vt:lpstr>Times New Roman</vt:lpstr>
      <vt:lpstr>Wingdings</vt:lpstr>
      <vt:lpstr>Metropolitan</vt:lpstr>
      <vt:lpstr>PowerPoint Presentation</vt:lpstr>
      <vt:lpstr>Project Based Learning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3-d Images- Markers</vt:lpstr>
      <vt:lpstr>Google Expeditions Linked to Standards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Fowler, Katherine</dc:creator>
  <cp:lastModifiedBy>Fowler, Katherine</cp:lastModifiedBy>
  <cp:revision>25</cp:revision>
  <dcterms:modified xsi:type="dcterms:W3CDTF">2018-10-18T15:05:45Z</dcterms:modified>
</cp:coreProperties>
</file>